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9" r:id="rId2"/>
  </p:sldMasterIdLst>
  <p:sldIdLst>
    <p:sldId id="258" r:id="rId3"/>
    <p:sldId id="256" r:id="rId4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70" y="3070860"/>
            <a:ext cx="583406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40" y="5547360"/>
            <a:ext cx="48045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202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424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20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80" y="2278380"/>
            <a:ext cx="29856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755" y="2278380"/>
            <a:ext cx="29856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934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272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338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70" y="3070860"/>
            <a:ext cx="583406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40" y="5547360"/>
            <a:ext cx="48045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977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19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80" y="2278380"/>
            <a:ext cx="29856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755" y="2278380"/>
            <a:ext cx="29856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518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29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861361" cy="9904847"/>
          </a:xfrm>
          <a:custGeom>
            <a:avLst/>
            <a:gdLst/>
            <a:ahLst/>
            <a:cxnLst/>
            <a:rect l="l" t="t" r="r" b="b"/>
            <a:pathLst>
              <a:path w="7776209" h="10908030">
                <a:moveTo>
                  <a:pt x="7776006" y="0"/>
                </a:moveTo>
                <a:lnTo>
                  <a:pt x="0" y="0"/>
                </a:lnTo>
                <a:lnTo>
                  <a:pt x="0" y="10907991"/>
                </a:lnTo>
                <a:lnTo>
                  <a:pt x="7776006" y="10907991"/>
                </a:lnTo>
                <a:lnTo>
                  <a:pt x="7776006" y="0"/>
                </a:lnTo>
                <a:close/>
              </a:path>
            </a:pathLst>
          </a:custGeom>
          <a:solidFill>
            <a:srgbClr val="DFF1FB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180" y="396240"/>
            <a:ext cx="61772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80" y="2278380"/>
            <a:ext cx="61772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625" y="9212580"/>
            <a:ext cx="21963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80" y="9212580"/>
            <a:ext cx="1578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1794" y="9212580"/>
            <a:ext cx="1578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75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861361" cy="9904847"/>
          </a:xfrm>
          <a:custGeom>
            <a:avLst/>
            <a:gdLst/>
            <a:ahLst/>
            <a:cxnLst/>
            <a:rect l="l" t="t" r="r" b="b"/>
            <a:pathLst>
              <a:path w="7776209" h="10908030">
                <a:moveTo>
                  <a:pt x="7776006" y="0"/>
                </a:moveTo>
                <a:lnTo>
                  <a:pt x="0" y="0"/>
                </a:lnTo>
                <a:lnTo>
                  <a:pt x="0" y="10908004"/>
                </a:lnTo>
                <a:lnTo>
                  <a:pt x="7776006" y="10908004"/>
                </a:lnTo>
                <a:lnTo>
                  <a:pt x="7776006" y="0"/>
                </a:lnTo>
                <a:close/>
              </a:path>
            </a:pathLst>
          </a:custGeom>
          <a:solidFill>
            <a:srgbClr val="DFF1FB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133" y="98071"/>
            <a:ext cx="6669748" cy="97090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180" y="396240"/>
            <a:ext cx="61772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80" y="2278380"/>
            <a:ext cx="61772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625" y="9212580"/>
            <a:ext cx="21963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80" y="9212580"/>
            <a:ext cx="1578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1794" y="9212580"/>
            <a:ext cx="157862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043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9801" y="5909269"/>
            <a:ext cx="312084" cy="179910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103" b="1" spc="-84" dirty="0">
                <a:solidFill>
                  <a:srgbClr val="595757"/>
                </a:solidFill>
                <a:latin typeface="Trebuchet MS"/>
                <a:cs typeface="Trebuchet MS"/>
              </a:rPr>
              <a:t>202</a:t>
            </a:r>
            <a:r>
              <a:rPr lang="en-US" altLang="ja-JP" sz="1103" b="1" spc="-84" dirty="0">
                <a:solidFill>
                  <a:srgbClr val="595757"/>
                </a:solidFill>
                <a:latin typeface="Trebuchet MS"/>
                <a:cs typeface="Trebuchet MS"/>
              </a:rPr>
              <a:t>2</a:t>
            </a:r>
            <a:endParaRPr sz="1103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1444" y="7075863"/>
            <a:ext cx="312084" cy="179910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>
              <a:spcBef>
                <a:spcPts val="79"/>
              </a:spcBef>
            </a:pPr>
            <a:r>
              <a:rPr sz="1103" b="1" spc="-84" dirty="0">
                <a:solidFill>
                  <a:srgbClr val="595757"/>
                </a:solidFill>
                <a:latin typeface="Trebuchet MS"/>
                <a:cs typeface="Trebuchet MS"/>
              </a:rPr>
              <a:t>202</a:t>
            </a:r>
            <a:r>
              <a:rPr lang="en-US" altLang="ja-JP" sz="1103" b="1" spc="-84" dirty="0">
                <a:solidFill>
                  <a:srgbClr val="595757"/>
                </a:solidFill>
                <a:latin typeface="Trebuchet MS"/>
                <a:cs typeface="Trebuchet MS"/>
              </a:rPr>
              <a:t>2</a:t>
            </a:r>
            <a:endParaRPr sz="1103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4174" y="6023694"/>
            <a:ext cx="2695122" cy="655345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lnSpc>
                <a:spcPts val="3560"/>
              </a:lnSpc>
              <a:spcBef>
                <a:spcPts val="110"/>
              </a:spcBef>
            </a:pPr>
            <a:r>
              <a:rPr lang="en-US" altLang="ja-JP"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8</a:t>
            </a:r>
            <a:r>
              <a:rPr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.</a:t>
            </a:r>
            <a:r>
              <a:rPr lang="en-US" altLang="ja-JP"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5</a:t>
            </a:r>
            <a:r>
              <a:rPr lang="ja-JP" altLang="en-US"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　　～　</a:t>
            </a:r>
            <a:r>
              <a:rPr lang="en-US" altLang="ja-JP"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8.11</a:t>
            </a:r>
            <a:endParaRPr sz="3000" dirty="0">
              <a:latin typeface="Trebuchet MS"/>
              <a:cs typeface="Trebuchet MS"/>
            </a:endParaRPr>
          </a:p>
          <a:p>
            <a:pPr marL="57152">
              <a:lnSpc>
                <a:spcPts val="1443"/>
              </a:lnSpc>
            </a:pPr>
            <a:endParaRPr sz="1235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3393" y="7198743"/>
            <a:ext cx="928968" cy="655345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lnSpc>
                <a:spcPts val="3560"/>
              </a:lnSpc>
              <a:spcBef>
                <a:spcPts val="110"/>
              </a:spcBef>
            </a:pPr>
            <a:r>
              <a:rPr lang="en-US" altLang="ja-JP"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5</a:t>
            </a:r>
            <a:r>
              <a:rPr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.</a:t>
            </a:r>
            <a:r>
              <a:rPr lang="en-US" altLang="ja-JP" sz="3000" b="1" spc="-202" dirty="0">
                <a:solidFill>
                  <a:srgbClr val="595757"/>
                </a:solidFill>
                <a:latin typeface="Trebuchet MS"/>
                <a:cs typeface="Trebuchet MS"/>
              </a:rPr>
              <a:t>11</a:t>
            </a:r>
            <a:endParaRPr sz="3000" dirty="0">
              <a:latin typeface="Trebuchet MS"/>
              <a:cs typeface="Trebuchet MS"/>
            </a:endParaRPr>
          </a:p>
          <a:p>
            <a:pPr marL="57152">
              <a:lnSpc>
                <a:spcPts val="1443"/>
              </a:lnSpc>
            </a:pPr>
            <a:r>
              <a:rPr sz="1235" b="1" spc="-93" dirty="0">
                <a:solidFill>
                  <a:srgbClr val="595757"/>
                </a:solidFill>
                <a:latin typeface="Trebuchet MS"/>
                <a:cs typeface="Trebuchet MS"/>
              </a:rPr>
              <a:t>1</a:t>
            </a:r>
            <a:r>
              <a:rPr lang="en-US" altLang="ja-JP" sz="1235" b="1" spc="-93" dirty="0">
                <a:solidFill>
                  <a:srgbClr val="595757"/>
                </a:solidFill>
                <a:latin typeface="Trebuchet MS"/>
                <a:cs typeface="Trebuchet MS"/>
              </a:rPr>
              <a:t>3</a:t>
            </a:r>
            <a:r>
              <a:rPr sz="1235" b="1" spc="-93" dirty="0">
                <a:solidFill>
                  <a:srgbClr val="595757"/>
                </a:solidFill>
                <a:latin typeface="Trebuchet MS"/>
                <a:cs typeface="Trebuchet MS"/>
              </a:rPr>
              <a:t>:00~1</a:t>
            </a:r>
            <a:r>
              <a:rPr lang="en-US" altLang="ja-JP" sz="1235" b="1" spc="-93" dirty="0">
                <a:solidFill>
                  <a:srgbClr val="595757"/>
                </a:solidFill>
                <a:latin typeface="Trebuchet MS"/>
                <a:cs typeface="Trebuchet MS"/>
              </a:rPr>
              <a:t>6</a:t>
            </a:r>
            <a:r>
              <a:rPr sz="1235" b="1" spc="-93" dirty="0">
                <a:solidFill>
                  <a:srgbClr val="595757"/>
                </a:solidFill>
                <a:latin typeface="Trebuchet MS"/>
                <a:cs typeface="Trebuchet MS"/>
              </a:rPr>
              <a:t>:00</a:t>
            </a:r>
            <a:endParaRPr sz="1235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27105" y="5860006"/>
            <a:ext cx="2536274" cy="81903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81247">
              <a:spcBef>
                <a:spcPts val="115"/>
              </a:spcBef>
            </a:pPr>
            <a:r>
              <a:rPr lang="ja-JP" altLang="en-US" sz="927" b="1" spc="-4" dirty="0">
                <a:solidFill>
                  <a:srgbClr val="595757"/>
                </a:solidFill>
                <a:latin typeface="Microsoft YaHei UI"/>
                <a:cs typeface="Microsoft YaHei UI"/>
              </a:rPr>
              <a:t>大東市立生涯学習ルームまなび南郷</a:t>
            </a:r>
            <a:endParaRPr sz="927" dirty="0">
              <a:latin typeface="Microsoft YaHei UI"/>
              <a:cs typeface="Microsoft YaHei UI"/>
            </a:endParaRPr>
          </a:p>
          <a:p>
            <a:pPr marL="81247">
              <a:spcBef>
                <a:spcPts val="79"/>
              </a:spcBef>
              <a:tabLst>
                <a:tab pos="434811" algn="l"/>
              </a:tabLst>
            </a:pPr>
            <a:r>
              <a:rPr lang="en-US" altLang="ja-JP" sz="927" b="1" spc="-53" dirty="0">
                <a:solidFill>
                  <a:srgbClr val="595757"/>
                </a:solidFill>
                <a:latin typeface="Microsoft YaHei UI"/>
                <a:cs typeface="Microsoft YaHei UI"/>
              </a:rPr>
              <a:t>1</a:t>
            </a:r>
            <a:r>
              <a:rPr sz="927" b="1" spc="26" dirty="0">
                <a:solidFill>
                  <a:srgbClr val="595757"/>
                </a:solidFill>
                <a:latin typeface="Microsoft YaHei UI"/>
                <a:cs typeface="Microsoft YaHei UI"/>
              </a:rPr>
              <a:t>階	</a:t>
            </a:r>
            <a:r>
              <a:rPr lang="ja-JP" altLang="en-US" sz="927" b="1" spc="26" dirty="0">
                <a:solidFill>
                  <a:srgbClr val="595757"/>
                </a:solidFill>
                <a:latin typeface="Microsoft YaHei UI"/>
                <a:cs typeface="Microsoft YaHei UI"/>
              </a:rPr>
              <a:t>エントランスホール</a:t>
            </a:r>
            <a:endParaRPr sz="927" dirty="0">
              <a:latin typeface="Microsoft YaHei UI"/>
              <a:cs typeface="Microsoft YaHei UI"/>
            </a:endParaRPr>
          </a:p>
          <a:p>
            <a:pPr marL="11206">
              <a:spcBef>
                <a:spcPts val="212"/>
              </a:spcBef>
            </a:pPr>
            <a:r>
              <a:rPr sz="794" dirty="0">
                <a:solidFill>
                  <a:srgbClr val="595757"/>
                </a:solidFill>
                <a:latin typeface="SimSun"/>
                <a:cs typeface="SimSun"/>
              </a:rPr>
              <a:t>（</a:t>
            </a:r>
            <a:r>
              <a:rPr lang="ja-JP" altLang="en-US" sz="794" spc="18" dirty="0">
                <a:solidFill>
                  <a:srgbClr val="595757"/>
                </a:solidFill>
                <a:latin typeface="SimSun"/>
                <a:cs typeface="SimSun"/>
              </a:rPr>
              <a:t>大東市氷野</a:t>
            </a:r>
            <a:r>
              <a:rPr lang="en-US" altLang="ja-JP" sz="794" spc="18" dirty="0">
                <a:solidFill>
                  <a:srgbClr val="595757"/>
                </a:solidFill>
                <a:latin typeface="SimSun"/>
                <a:cs typeface="SimSun"/>
              </a:rPr>
              <a:t>4</a:t>
            </a:r>
            <a:r>
              <a:rPr lang="ja-JP" altLang="en-US" sz="794" spc="18" dirty="0">
                <a:solidFill>
                  <a:srgbClr val="595757"/>
                </a:solidFill>
                <a:latin typeface="SimSun"/>
                <a:cs typeface="SimSun"/>
              </a:rPr>
              <a:t>丁目</a:t>
            </a:r>
            <a:r>
              <a:rPr lang="en-US" altLang="ja-JP" sz="794" spc="18" dirty="0">
                <a:solidFill>
                  <a:srgbClr val="595757"/>
                </a:solidFill>
                <a:latin typeface="SimSun"/>
                <a:cs typeface="SimSun"/>
              </a:rPr>
              <a:t>4-70</a:t>
            </a:r>
            <a:r>
              <a:rPr sz="794" spc="53" dirty="0">
                <a:solidFill>
                  <a:srgbClr val="595757"/>
                </a:solidFill>
                <a:latin typeface="SimSun"/>
                <a:cs typeface="SimSun"/>
              </a:rPr>
              <a:t>）</a:t>
            </a:r>
            <a:endParaRPr sz="794" dirty="0">
              <a:latin typeface="SimSun"/>
              <a:cs typeface="SimSun"/>
            </a:endParaRPr>
          </a:p>
          <a:p>
            <a:pPr marL="71161">
              <a:spcBef>
                <a:spcPts val="1094"/>
              </a:spcBef>
            </a:pPr>
            <a:r>
              <a:rPr sz="706" spc="97" dirty="0" err="1">
                <a:solidFill>
                  <a:srgbClr val="595757"/>
                </a:solidFill>
                <a:latin typeface="SimSun"/>
                <a:cs typeface="SimSun"/>
              </a:rPr>
              <a:t>JR</a:t>
            </a:r>
            <a:r>
              <a:rPr sz="706" spc="18" dirty="0" err="1">
                <a:solidFill>
                  <a:srgbClr val="595757"/>
                </a:solidFill>
                <a:latin typeface="SimSun"/>
                <a:cs typeface="SimSun"/>
              </a:rPr>
              <a:t>学</a:t>
            </a:r>
            <a:r>
              <a:rPr sz="706" spc="22" dirty="0" err="1">
                <a:solidFill>
                  <a:srgbClr val="595757"/>
                </a:solidFill>
                <a:latin typeface="SimSun"/>
                <a:cs typeface="SimSun"/>
              </a:rPr>
              <a:t>研</a:t>
            </a:r>
            <a:r>
              <a:rPr sz="706" spc="13" dirty="0" err="1">
                <a:solidFill>
                  <a:srgbClr val="595757"/>
                </a:solidFill>
                <a:latin typeface="SimSun"/>
                <a:cs typeface="SimSun"/>
              </a:rPr>
              <a:t>都</a:t>
            </a:r>
            <a:r>
              <a:rPr sz="706" spc="18" dirty="0" err="1">
                <a:solidFill>
                  <a:srgbClr val="595757"/>
                </a:solidFill>
                <a:latin typeface="SimSun"/>
                <a:cs typeface="SimSun"/>
              </a:rPr>
              <a:t>市</a:t>
            </a:r>
            <a:r>
              <a:rPr sz="706" spc="-349" dirty="0" err="1">
                <a:solidFill>
                  <a:srgbClr val="595757"/>
                </a:solidFill>
                <a:latin typeface="SimSun"/>
                <a:cs typeface="SimSun"/>
              </a:rPr>
              <a:t>線</a:t>
            </a:r>
            <a:r>
              <a:rPr sz="706" spc="9" dirty="0">
                <a:solidFill>
                  <a:srgbClr val="595757"/>
                </a:solidFill>
                <a:latin typeface="SimSun"/>
                <a:cs typeface="SimSun"/>
              </a:rPr>
              <a:t>「</a:t>
            </a:r>
            <a:r>
              <a:rPr lang="ja-JP" altLang="en-US" sz="706" spc="26" dirty="0">
                <a:solidFill>
                  <a:srgbClr val="595757"/>
                </a:solidFill>
                <a:latin typeface="SimSun"/>
                <a:cs typeface="SimSun"/>
              </a:rPr>
              <a:t>住道</a:t>
            </a:r>
            <a:r>
              <a:rPr sz="706" spc="-349" dirty="0">
                <a:solidFill>
                  <a:srgbClr val="595757"/>
                </a:solidFill>
                <a:latin typeface="SimSun"/>
                <a:cs typeface="SimSun"/>
              </a:rPr>
              <a:t>」</a:t>
            </a:r>
            <a:r>
              <a:rPr sz="706" spc="9" dirty="0">
                <a:solidFill>
                  <a:srgbClr val="595757"/>
                </a:solidFill>
                <a:latin typeface="SimSun"/>
                <a:cs typeface="SimSun"/>
              </a:rPr>
              <a:t>駅下</a:t>
            </a:r>
            <a:r>
              <a:rPr sz="706" spc="18" dirty="0">
                <a:solidFill>
                  <a:srgbClr val="595757"/>
                </a:solidFill>
                <a:latin typeface="SimSun"/>
                <a:cs typeface="SimSun"/>
              </a:rPr>
              <a:t>車徒</a:t>
            </a:r>
            <a:r>
              <a:rPr sz="706" spc="-71" dirty="0">
                <a:solidFill>
                  <a:srgbClr val="595757"/>
                </a:solidFill>
                <a:latin typeface="SimSun"/>
                <a:cs typeface="SimSun"/>
              </a:rPr>
              <a:t>歩</a:t>
            </a:r>
            <a:r>
              <a:rPr lang="en-US" altLang="ja-JP" sz="706" spc="-84" dirty="0">
                <a:solidFill>
                  <a:srgbClr val="595757"/>
                </a:solidFill>
                <a:latin typeface="SimSun"/>
                <a:cs typeface="SimSun"/>
              </a:rPr>
              <a:t>20</a:t>
            </a:r>
            <a:r>
              <a:rPr sz="706" spc="9" dirty="0">
                <a:solidFill>
                  <a:srgbClr val="595757"/>
                </a:solidFill>
                <a:latin typeface="SimSun"/>
                <a:cs typeface="SimSun"/>
              </a:rPr>
              <a:t>分</a:t>
            </a:r>
            <a:r>
              <a:rPr lang="ja-JP" altLang="en-US" sz="706" spc="9" dirty="0">
                <a:solidFill>
                  <a:srgbClr val="595757"/>
                </a:solidFill>
                <a:latin typeface="SimSun"/>
                <a:cs typeface="SimSun"/>
              </a:rPr>
              <a:t>大東市コミュニティバス　西部方面コース「南郷公園前」下車すぐ</a:t>
            </a:r>
            <a:endParaRPr lang="en-US" sz="706" spc="9" dirty="0">
              <a:solidFill>
                <a:srgbClr val="595757"/>
              </a:solidFill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4887" y="6268544"/>
            <a:ext cx="194836" cy="19484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886585" y="6274974"/>
            <a:ext cx="318925" cy="156812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spcBef>
                <a:spcPts val="110"/>
              </a:spcBef>
            </a:pPr>
            <a:r>
              <a:rPr lang="ja-JP" altLang="en-US" sz="927" b="1" spc="22" dirty="0">
                <a:solidFill>
                  <a:srgbClr val="FFFFFF"/>
                </a:solidFill>
                <a:latin typeface="Microsoft YaHei UI"/>
                <a:cs typeface="Microsoft YaHei UI"/>
              </a:rPr>
              <a:t>金</a:t>
            </a:r>
            <a:endParaRPr sz="927" dirty="0">
              <a:latin typeface="Microsoft YaHei UI"/>
              <a:cs typeface="Microsoft YaHei U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24682" y="7418907"/>
            <a:ext cx="194859" cy="19484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2046048" y="7418907"/>
            <a:ext cx="115662" cy="156812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spcBef>
                <a:spcPts val="110"/>
              </a:spcBef>
            </a:pPr>
            <a:r>
              <a:rPr lang="ja-JP" altLang="en-US" sz="927" b="1" spc="22" dirty="0">
                <a:solidFill>
                  <a:srgbClr val="FFFFFF"/>
                </a:solidFill>
                <a:latin typeface="Microsoft YaHei UI"/>
                <a:cs typeface="Microsoft YaHei UI"/>
              </a:rPr>
              <a:t>木</a:t>
            </a:r>
            <a:endParaRPr sz="927" dirty="0">
              <a:latin typeface="Microsoft YaHei UI"/>
              <a:cs typeface="Microsoft YaHei U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67568" y="6516198"/>
            <a:ext cx="133002" cy="184472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67568" y="7669608"/>
            <a:ext cx="133002" cy="184480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94127" y="235766"/>
            <a:ext cx="9826556" cy="9434467"/>
            <a:chOff x="79982" y="115946"/>
            <a:chExt cx="11136766" cy="10692396"/>
          </a:xfrm>
        </p:grpSpPr>
        <p:sp>
          <p:nvSpPr>
            <p:cNvPr id="19" name="object 19"/>
            <p:cNvSpPr/>
            <p:nvPr/>
          </p:nvSpPr>
          <p:spPr>
            <a:xfrm>
              <a:off x="11216748" y="5803192"/>
              <a:ext cx="0" cy="975994"/>
            </a:xfrm>
            <a:custGeom>
              <a:avLst/>
              <a:gdLst/>
              <a:ahLst/>
              <a:cxnLst/>
              <a:rect l="l" t="t" r="r" b="b"/>
              <a:pathLst>
                <a:path h="975995">
                  <a:moveTo>
                    <a:pt x="0" y="975372"/>
                  </a:moveTo>
                  <a:lnTo>
                    <a:pt x="0" y="0"/>
                  </a:lnTo>
                </a:path>
              </a:pathLst>
            </a:custGeom>
            <a:ln w="3810">
              <a:solidFill>
                <a:srgbClr val="3E3A39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0" name="object 20"/>
            <p:cNvSpPr/>
            <p:nvPr/>
          </p:nvSpPr>
          <p:spPr>
            <a:xfrm>
              <a:off x="1138076" y="7683170"/>
              <a:ext cx="5495290" cy="0"/>
            </a:xfrm>
            <a:custGeom>
              <a:avLst/>
              <a:gdLst/>
              <a:ahLst/>
              <a:cxnLst/>
              <a:rect l="l" t="t" r="r" b="b"/>
              <a:pathLst>
                <a:path w="5495290">
                  <a:moveTo>
                    <a:pt x="0" y="0"/>
                  </a:moveTo>
                  <a:lnTo>
                    <a:pt x="5494845" y="0"/>
                  </a:lnTo>
                </a:path>
              </a:pathLst>
            </a:custGeom>
            <a:ln w="50800">
              <a:solidFill>
                <a:srgbClr val="A48B7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1" name="object 21"/>
            <p:cNvSpPr/>
            <p:nvPr/>
          </p:nvSpPr>
          <p:spPr>
            <a:xfrm>
              <a:off x="4753724" y="6604088"/>
              <a:ext cx="61594" cy="1808480"/>
            </a:xfrm>
            <a:custGeom>
              <a:avLst/>
              <a:gdLst/>
              <a:ahLst/>
              <a:cxnLst/>
              <a:rect l="l" t="t" r="r" b="b"/>
              <a:pathLst>
                <a:path w="61595" h="1808479">
                  <a:moveTo>
                    <a:pt x="60972" y="1282687"/>
                  </a:moveTo>
                  <a:lnTo>
                    <a:pt x="0" y="1282687"/>
                  </a:lnTo>
                  <a:lnTo>
                    <a:pt x="0" y="1808441"/>
                  </a:lnTo>
                  <a:lnTo>
                    <a:pt x="60972" y="1808441"/>
                  </a:lnTo>
                  <a:lnTo>
                    <a:pt x="60972" y="1282687"/>
                  </a:lnTo>
                  <a:close/>
                </a:path>
                <a:path w="61595" h="1808479">
                  <a:moveTo>
                    <a:pt x="60972" y="0"/>
                  </a:moveTo>
                  <a:lnTo>
                    <a:pt x="0" y="0"/>
                  </a:lnTo>
                  <a:lnTo>
                    <a:pt x="0" y="525767"/>
                  </a:lnTo>
                  <a:lnTo>
                    <a:pt x="60972" y="525767"/>
                  </a:lnTo>
                  <a:lnTo>
                    <a:pt x="60972" y="0"/>
                  </a:lnTo>
                  <a:close/>
                </a:path>
              </a:pathLst>
            </a:custGeom>
            <a:solidFill>
              <a:srgbClr val="F6AE6A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982" y="115946"/>
              <a:ext cx="7559047" cy="10692396"/>
            </a:xfrm>
            <a:prstGeom prst="rect">
              <a:avLst/>
            </a:prstGeom>
          </p:spPr>
        </p:pic>
      </p:grpSp>
      <p:pic>
        <p:nvPicPr>
          <p:cNvPr id="23" name="object 11">
            <a:extLst>
              <a:ext uri="{FF2B5EF4-FFF2-40B4-BE49-F238E27FC236}">
                <a16:creationId xmlns:a16="http://schemas.microsoft.com/office/drawing/2014/main" id="{0681EB46-DD8A-4D6A-AA9C-A3E8B0C2DBA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9344" y="6253942"/>
            <a:ext cx="194859" cy="19484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614913" y="6268544"/>
            <a:ext cx="318925" cy="156812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spcBef>
                <a:spcPts val="110"/>
              </a:spcBef>
            </a:pPr>
            <a:r>
              <a:rPr lang="ja-JP" altLang="en-US" sz="927" b="1" spc="22" dirty="0">
                <a:solidFill>
                  <a:srgbClr val="FFFFFF"/>
                </a:solidFill>
                <a:latin typeface="Microsoft YaHei UI"/>
                <a:cs typeface="Microsoft YaHei UI"/>
              </a:rPr>
              <a:t>木</a:t>
            </a:r>
            <a:endParaRPr sz="927" dirty="0">
              <a:latin typeface="Microsoft YaHei UI"/>
              <a:cs typeface="Microsoft YaHei UI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5BEA6A3A-9FF9-4620-80F9-6AA67F97B093}"/>
              </a:ext>
            </a:extLst>
          </p:cNvPr>
          <p:cNvSpPr txBox="1"/>
          <p:nvPr/>
        </p:nvSpPr>
        <p:spPr>
          <a:xfrm>
            <a:off x="4312788" y="7062931"/>
            <a:ext cx="2536274" cy="81903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81247">
              <a:spcBef>
                <a:spcPts val="115"/>
              </a:spcBef>
            </a:pPr>
            <a:r>
              <a:rPr lang="ja-JP" altLang="en-US" sz="927" b="1" spc="-4" dirty="0">
                <a:solidFill>
                  <a:srgbClr val="595757"/>
                </a:solidFill>
                <a:latin typeface="Microsoft YaHei UI"/>
                <a:cs typeface="Microsoft YaHei UI"/>
              </a:rPr>
              <a:t>大東市立生涯学習ルームまなび南郷</a:t>
            </a:r>
            <a:endParaRPr sz="927" dirty="0">
              <a:latin typeface="Microsoft YaHei UI"/>
              <a:cs typeface="Microsoft YaHei UI"/>
            </a:endParaRPr>
          </a:p>
          <a:p>
            <a:pPr marL="81247">
              <a:spcBef>
                <a:spcPts val="79"/>
              </a:spcBef>
              <a:tabLst>
                <a:tab pos="434811" algn="l"/>
              </a:tabLst>
            </a:pPr>
            <a:r>
              <a:rPr lang="en-US" altLang="ja-JP" sz="927" b="1" spc="-53" dirty="0">
                <a:solidFill>
                  <a:srgbClr val="595757"/>
                </a:solidFill>
                <a:latin typeface="Microsoft YaHei UI"/>
                <a:cs typeface="Microsoft YaHei UI"/>
              </a:rPr>
              <a:t>1</a:t>
            </a:r>
            <a:r>
              <a:rPr sz="927" b="1" spc="26" dirty="0">
                <a:solidFill>
                  <a:srgbClr val="595757"/>
                </a:solidFill>
                <a:latin typeface="Microsoft YaHei UI"/>
                <a:cs typeface="Microsoft YaHei UI"/>
              </a:rPr>
              <a:t>階	</a:t>
            </a:r>
            <a:r>
              <a:rPr lang="ja-JP" altLang="en-US" sz="927" b="1" spc="26" dirty="0">
                <a:solidFill>
                  <a:srgbClr val="595757"/>
                </a:solidFill>
                <a:latin typeface="Microsoft YaHei UI"/>
                <a:cs typeface="Microsoft YaHei UI"/>
              </a:rPr>
              <a:t>多目的室</a:t>
            </a:r>
            <a:r>
              <a:rPr lang="en-US" altLang="ja-JP" sz="927" b="1" spc="26" dirty="0">
                <a:solidFill>
                  <a:srgbClr val="595757"/>
                </a:solidFill>
                <a:latin typeface="Microsoft YaHei UI"/>
                <a:cs typeface="Microsoft YaHei UI"/>
              </a:rPr>
              <a:t>A</a:t>
            </a:r>
            <a:endParaRPr sz="927" dirty="0">
              <a:latin typeface="Microsoft YaHei UI"/>
              <a:cs typeface="Microsoft YaHei UI"/>
            </a:endParaRPr>
          </a:p>
          <a:p>
            <a:pPr marL="11206">
              <a:spcBef>
                <a:spcPts val="212"/>
              </a:spcBef>
            </a:pPr>
            <a:r>
              <a:rPr sz="794" dirty="0">
                <a:solidFill>
                  <a:srgbClr val="595757"/>
                </a:solidFill>
                <a:latin typeface="SimSun"/>
                <a:cs typeface="SimSun"/>
              </a:rPr>
              <a:t>（</a:t>
            </a:r>
            <a:r>
              <a:rPr lang="ja-JP" altLang="en-US" sz="794" spc="18" dirty="0">
                <a:solidFill>
                  <a:srgbClr val="595757"/>
                </a:solidFill>
                <a:latin typeface="SimSun"/>
                <a:cs typeface="SimSun"/>
              </a:rPr>
              <a:t>大東市氷野</a:t>
            </a:r>
            <a:r>
              <a:rPr lang="en-US" altLang="ja-JP" sz="794" spc="18" dirty="0">
                <a:solidFill>
                  <a:srgbClr val="595757"/>
                </a:solidFill>
                <a:latin typeface="SimSun"/>
                <a:cs typeface="SimSun"/>
              </a:rPr>
              <a:t>4</a:t>
            </a:r>
            <a:r>
              <a:rPr lang="ja-JP" altLang="en-US" sz="794" spc="18" dirty="0">
                <a:solidFill>
                  <a:srgbClr val="595757"/>
                </a:solidFill>
                <a:latin typeface="SimSun"/>
                <a:cs typeface="SimSun"/>
              </a:rPr>
              <a:t>丁目</a:t>
            </a:r>
            <a:r>
              <a:rPr lang="en-US" altLang="ja-JP" sz="794" spc="18" dirty="0">
                <a:solidFill>
                  <a:srgbClr val="595757"/>
                </a:solidFill>
                <a:latin typeface="SimSun"/>
                <a:cs typeface="SimSun"/>
              </a:rPr>
              <a:t>4-70</a:t>
            </a:r>
            <a:r>
              <a:rPr sz="794" spc="53" dirty="0">
                <a:solidFill>
                  <a:srgbClr val="595757"/>
                </a:solidFill>
                <a:latin typeface="SimSun"/>
                <a:cs typeface="SimSun"/>
              </a:rPr>
              <a:t>）</a:t>
            </a:r>
            <a:endParaRPr sz="794" dirty="0">
              <a:latin typeface="SimSun"/>
              <a:cs typeface="SimSun"/>
            </a:endParaRPr>
          </a:p>
          <a:p>
            <a:pPr marL="71161">
              <a:spcBef>
                <a:spcPts val="1094"/>
              </a:spcBef>
            </a:pPr>
            <a:r>
              <a:rPr sz="706" spc="97" dirty="0" err="1">
                <a:solidFill>
                  <a:srgbClr val="595757"/>
                </a:solidFill>
                <a:latin typeface="SimSun"/>
                <a:cs typeface="SimSun"/>
              </a:rPr>
              <a:t>JR</a:t>
            </a:r>
            <a:r>
              <a:rPr sz="706" spc="18" dirty="0" err="1">
                <a:solidFill>
                  <a:srgbClr val="595757"/>
                </a:solidFill>
                <a:latin typeface="SimSun"/>
                <a:cs typeface="SimSun"/>
              </a:rPr>
              <a:t>学</a:t>
            </a:r>
            <a:r>
              <a:rPr sz="706" spc="22" dirty="0" err="1">
                <a:solidFill>
                  <a:srgbClr val="595757"/>
                </a:solidFill>
                <a:latin typeface="SimSun"/>
                <a:cs typeface="SimSun"/>
              </a:rPr>
              <a:t>研</a:t>
            </a:r>
            <a:r>
              <a:rPr sz="706" spc="13" dirty="0" err="1">
                <a:solidFill>
                  <a:srgbClr val="595757"/>
                </a:solidFill>
                <a:latin typeface="SimSun"/>
                <a:cs typeface="SimSun"/>
              </a:rPr>
              <a:t>都</a:t>
            </a:r>
            <a:r>
              <a:rPr sz="706" spc="18" dirty="0" err="1">
                <a:solidFill>
                  <a:srgbClr val="595757"/>
                </a:solidFill>
                <a:latin typeface="SimSun"/>
                <a:cs typeface="SimSun"/>
              </a:rPr>
              <a:t>市</a:t>
            </a:r>
            <a:r>
              <a:rPr sz="706" spc="-349" dirty="0" err="1">
                <a:solidFill>
                  <a:srgbClr val="595757"/>
                </a:solidFill>
                <a:latin typeface="SimSun"/>
                <a:cs typeface="SimSun"/>
              </a:rPr>
              <a:t>線</a:t>
            </a:r>
            <a:r>
              <a:rPr sz="706" spc="9" dirty="0">
                <a:solidFill>
                  <a:srgbClr val="595757"/>
                </a:solidFill>
                <a:latin typeface="SimSun"/>
                <a:cs typeface="SimSun"/>
              </a:rPr>
              <a:t>「</a:t>
            </a:r>
            <a:r>
              <a:rPr lang="ja-JP" altLang="en-US" sz="706" spc="26" dirty="0">
                <a:solidFill>
                  <a:srgbClr val="595757"/>
                </a:solidFill>
                <a:latin typeface="SimSun"/>
                <a:cs typeface="SimSun"/>
              </a:rPr>
              <a:t>住道</a:t>
            </a:r>
            <a:r>
              <a:rPr sz="706" spc="-349" dirty="0">
                <a:solidFill>
                  <a:srgbClr val="595757"/>
                </a:solidFill>
                <a:latin typeface="SimSun"/>
                <a:cs typeface="SimSun"/>
              </a:rPr>
              <a:t>」</a:t>
            </a:r>
            <a:r>
              <a:rPr sz="706" spc="9" dirty="0">
                <a:solidFill>
                  <a:srgbClr val="595757"/>
                </a:solidFill>
                <a:latin typeface="SimSun"/>
                <a:cs typeface="SimSun"/>
              </a:rPr>
              <a:t>駅下</a:t>
            </a:r>
            <a:r>
              <a:rPr sz="706" spc="18" dirty="0">
                <a:solidFill>
                  <a:srgbClr val="595757"/>
                </a:solidFill>
                <a:latin typeface="SimSun"/>
                <a:cs typeface="SimSun"/>
              </a:rPr>
              <a:t>車徒</a:t>
            </a:r>
            <a:r>
              <a:rPr sz="706" spc="-71" dirty="0">
                <a:solidFill>
                  <a:srgbClr val="595757"/>
                </a:solidFill>
                <a:latin typeface="SimSun"/>
                <a:cs typeface="SimSun"/>
              </a:rPr>
              <a:t>歩</a:t>
            </a:r>
            <a:r>
              <a:rPr lang="en-US" altLang="ja-JP" sz="706" spc="-84" dirty="0">
                <a:solidFill>
                  <a:srgbClr val="595757"/>
                </a:solidFill>
                <a:latin typeface="SimSun"/>
                <a:cs typeface="SimSun"/>
              </a:rPr>
              <a:t>20</a:t>
            </a:r>
            <a:r>
              <a:rPr sz="706" spc="9" dirty="0">
                <a:solidFill>
                  <a:srgbClr val="595757"/>
                </a:solidFill>
                <a:latin typeface="SimSun"/>
                <a:cs typeface="SimSun"/>
              </a:rPr>
              <a:t>分</a:t>
            </a:r>
            <a:r>
              <a:rPr lang="ja-JP" altLang="en-US" sz="706" spc="9" dirty="0">
                <a:solidFill>
                  <a:srgbClr val="595757"/>
                </a:solidFill>
                <a:latin typeface="SimSun"/>
                <a:cs typeface="SimSun"/>
              </a:rPr>
              <a:t>大東市コミュニティバス　西部方面コース「南郷公園前」下車すぐ</a:t>
            </a:r>
            <a:endParaRPr lang="en-US" sz="706" spc="9" dirty="0">
              <a:solidFill>
                <a:srgbClr val="595757"/>
              </a:solidFill>
              <a:latin typeface="SimSun"/>
              <a:cs typeface="SimSun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2316FB5-9BF7-41CA-8EF0-99B52709098A}"/>
              </a:ext>
            </a:extLst>
          </p:cNvPr>
          <p:cNvSpPr txBox="1"/>
          <p:nvPr/>
        </p:nvSpPr>
        <p:spPr>
          <a:xfrm>
            <a:off x="2524138" y="5212709"/>
            <a:ext cx="3286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パネル展示・相談会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23CBB8-A1DD-CCE2-C7A1-CC0DDF6A5440}"/>
              </a:ext>
            </a:extLst>
          </p:cNvPr>
          <p:cNvSpPr txBox="1"/>
          <p:nvPr/>
        </p:nvSpPr>
        <p:spPr>
          <a:xfrm>
            <a:off x="2545213" y="7344333"/>
            <a:ext cx="170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個別相談会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6985" y="8398251"/>
            <a:ext cx="624728" cy="1199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defTabSz="806867">
              <a:spcBef>
                <a:spcPts val="88"/>
              </a:spcBef>
            </a:pPr>
            <a:r>
              <a:rPr sz="706" b="1" spc="22" dirty="0">
                <a:solidFill>
                  <a:srgbClr val="595757"/>
                </a:solidFill>
                <a:latin typeface="Microsoft YaHei UI"/>
                <a:cs typeface="Microsoft YaHei UI"/>
              </a:rPr>
              <a:t>【</a:t>
            </a:r>
            <a:r>
              <a:rPr sz="706" b="1" spc="18" dirty="0">
                <a:solidFill>
                  <a:srgbClr val="595757"/>
                </a:solidFill>
                <a:latin typeface="Microsoft YaHei UI"/>
                <a:cs typeface="Microsoft YaHei UI"/>
              </a:rPr>
              <a:t>共</a:t>
            </a:r>
            <a:r>
              <a:rPr sz="706" b="1" spc="22" dirty="0">
                <a:solidFill>
                  <a:srgbClr val="595757"/>
                </a:solidFill>
                <a:latin typeface="Microsoft YaHei UI"/>
                <a:cs typeface="Microsoft YaHei UI"/>
              </a:rPr>
              <a:t>催</a:t>
            </a:r>
            <a:r>
              <a:rPr sz="706" b="1" spc="-331" dirty="0">
                <a:solidFill>
                  <a:srgbClr val="595757"/>
                </a:solidFill>
                <a:latin typeface="Microsoft YaHei UI"/>
                <a:cs typeface="Microsoft YaHei UI"/>
              </a:rPr>
              <a:t>】</a:t>
            </a:r>
            <a:r>
              <a:rPr sz="706" b="1" spc="26" dirty="0">
                <a:solidFill>
                  <a:srgbClr val="595757"/>
                </a:solidFill>
                <a:latin typeface="Microsoft YaHei UI"/>
                <a:cs typeface="Microsoft YaHei UI"/>
              </a:rPr>
              <a:t>枚方</a:t>
            </a:r>
            <a:r>
              <a:rPr sz="706" b="1" dirty="0">
                <a:solidFill>
                  <a:srgbClr val="595757"/>
                </a:solidFill>
                <a:latin typeface="Microsoft YaHei UI"/>
                <a:cs typeface="Microsoft YaHei UI"/>
              </a:rPr>
              <a:t>市</a:t>
            </a:r>
            <a:endParaRPr sz="706">
              <a:solidFill>
                <a:prstClr val="black"/>
              </a:solidFill>
              <a:latin typeface="Microsoft YaHei UI"/>
              <a:cs typeface="Microsoft YaHei U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5967831" y="6313293"/>
            <a:ext cx="10201352" cy="2321322"/>
            <a:chOff x="753643" y="6250990"/>
            <a:chExt cx="11561533" cy="2630831"/>
          </a:xfrm>
        </p:grpSpPr>
        <p:sp>
          <p:nvSpPr>
            <p:cNvPr id="4" name="object 4"/>
            <p:cNvSpPr/>
            <p:nvPr/>
          </p:nvSpPr>
          <p:spPr>
            <a:xfrm>
              <a:off x="755992" y="6538531"/>
              <a:ext cx="2999740" cy="2058670"/>
            </a:xfrm>
            <a:custGeom>
              <a:avLst/>
              <a:gdLst/>
              <a:ahLst/>
              <a:cxnLst/>
              <a:rect l="l" t="t" r="r" b="b"/>
              <a:pathLst>
                <a:path w="2999740" h="2058670">
                  <a:moveTo>
                    <a:pt x="2999460" y="0"/>
                  </a:moveTo>
                  <a:lnTo>
                    <a:pt x="0" y="0"/>
                  </a:lnTo>
                  <a:lnTo>
                    <a:pt x="0" y="2058047"/>
                  </a:lnTo>
                  <a:lnTo>
                    <a:pt x="2999460" y="2058047"/>
                  </a:lnTo>
                  <a:lnTo>
                    <a:pt x="29994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806867"/>
              <a:endParaRPr sz="158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755992" y="6538531"/>
              <a:ext cx="2999740" cy="2058670"/>
            </a:xfrm>
            <a:custGeom>
              <a:avLst/>
              <a:gdLst/>
              <a:ahLst/>
              <a:cxnLst/>
              <a:rect l="l" t="t" r="r" b="b"/>
              <a:pathLst>
                <a:path w="2999740" h="2058670">
                  <a:moveTo>
                    <a:pt x="2999460" y="2058047"/>
                  </a:moveTo>
                  <a:lnTo>
                    <a:pt x="0" y="2058047"/>
                  </a:lnTo>
                  <a:lnTo>
                    <a:pt x="0" y="0"/>
                  </a:lnTo>
                  <a:lnTo>
                    <a:pt x="2999460" y="0"/>
                  </a:lnTo>
                  <a:lnTo>
                    <a:pt x="2999460" y="2058047"/>
                  </a:lnTo>
                  <a:close/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020515" y="6538531"/>
              <a:ext cx="2999740" cy="2058670"/>
            </a:xfrm>
            <a:custGeom>
              <a:avLst/>
              <a:gdLst/>
              <a:ahLst/>
              <a:cxnLst/>
              <a:rect l="l" t="t" r="r" b="b"/>
              <a:pathLst>
                <a:path w="2999740" h="2058670">
                  <a:moveTo>
                    <a:pt x="2999486" y="0"/>
                  </a:moveTo>
                  <a:lnTo>
                    <a:pt x="0" y="0"/>
                  </a:lnTo>
                  <a:lnTo>
                    <a:pt x="0" y="2058047"/>
                  </a:lnTo>
                  <a:lnTo>
                    <a:pt x="2999486" y="2058047"/>
                  </a:lnTo>
                  <a:lnTo>
                    <a:pt x="29994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806867"/>
              <a:endParaRPr sz="158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4020515" y="6538531"/>
              <a:ext cx="2999740" cy="2058670"/>
            </a:xfrm>
            <a:custGeom>
              <a:avLst/>
              <a:gdLst/>
              <a:ahLst/>
              <a:cxnLst/>
              <a:rect l="l" t="t" r="r" b="b"/>
              <a:pathLst>
                <a:path w="2999740" h="2058670">
                  <a:moveTo>
                    <a:pt x="2999486" y="2058047"/>
                  </a:moveTo>
                  <a:lnTo>
                    <a:pt x="0" y="2058047"/>
                  </a:lnTo>
                  <a:lnTo>
                    <a:pt x="0" y="0"/>
                  </a:lnTo>
                  <a:lnTo>
                    <a:pt x="2999486" y="0"/>
                  </a:lnTo>
                  <a:lnTo>
                    <a:pt x="2999486" y="2058047"/>
                  </a:lnTo>
                  <a:close/>
                </a:path>
              </a:pathLst>
            </a:custGeom>
            <a:ln w="6349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4598" y="8649512"/>
              <a:ext cx="167538" cy="23230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47702" y="8179283"/>
              <a:ext cx="167474" cy="23230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53643" y="6250990"/>
              <a:ext cx="3335020" cy="241300"/>
            </a:xfrm>
            <a:custGeom>
              <a:avLst/>
              <a:gdLst/>
              <a:ahLst/>
              <a:cxnLst/>
              <a:rect l="l" t="t" r="r" b="b"/>
              <a:pathLst>
                <a:path w="3335020" h="241300">
                  <a:moveTo>
                    <a:pt x="67741" y="0"/>
                  </a:moveTo>
                  <a:lnTo>
                    <a:pt x="0" y="0"/>
                  </a:lnTo>
                  <a:lnTo>
                    <a:pt x="0" y="241300"/>
                  </a:lnTo>
                  <a:lnTo>
                    <a:pt x="67741" y="241300"/>
                  </a:lnTo>
                  <a:lnTo>
                    <a:pt x="67741" y="0"/>
                  </a:lnTo>
                  <a:close/>
                </a:path>
                <a:path w="3335020" h="241300">
                  <a:moveTo>
                    <a:pt x="3334626" y="0"/>
                  </a:moveTo>
                  <a:lnTo>
                    <a:pt x="3266871" y="0"/>
                  </a:lnTo>
                  <a:lnTo>
                    <a:pt x="3266871" y="241300"/>
                  </a:lnTo>
                  <a:lnTo>
                    <a:pt x="3334626" y="241300"/>
                  </a:lnTo>
                  <a:lnTo>
                    <a:pt x="3334626" y="0"/>
                  </a:lnTo>
                  <a:close/>
                </a:path>
              </a:pathLst>
            </a:custGeom>
            <a:solidFill>
              <a:srgbClr val="FDCD00"/>
            </a:solidFill>
          </p:spPr>
          <p:txBody>
            <a:bodyPr wrap="square" lIns="0" tIns="0" rIns="0" bIns="0" rtlCol="0"/>
            <a:lstStyle/>
            <a:p>
              <a:pPr defTabSz="806867"/>
              <a:endParaRPr sz="1588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79213" y="5658200"/>
            <a:ext cx="2358205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defTabSz="806867">
              <a:spcBef>
                <a:spcPts val="88"/>
              </a:spcBef>
            </a:pPr>
            <a:r>
              <a:rPr lang="ja-JP" altLang="en-US" sz="1059" b="1" spc="-40" dirty="0">
                <a:solidFill>
                  <a:srgbClr val="595757"/>
                </a:solidFill>
                <a:latin typeface="Microsoft YaHei UI"/>
                <a:cs typeface="Microsoft YaHei UI"/>
              </a:rPr>
              <a:t>大東市立生涯学習ルーム　まなび南郷</a:t>
            </a:r>
            <a:endParaRPr sz="1059" dirty="0">
              <a:solidFill>
                <a:prstClr val="black"/>
              </a:solidFill>
              <a:latin typeface="Microsoft YaHei UI"/>
              <a:cs typeface="Microsoft YaHei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46985" y="8001080"/>
            <a:ext cx="2239962" cy="1335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defTabSz="806867">
              <a:spcBef>
                <a:spcPts val="88"/>
              </a:spcBef>
            </a:pPr>
            <a:r>
              <a:rPr sz="794" spc="26" dirty="0" err="1">
                <a:solidFill>
                  <a:srgbClr val="595757"/>
                </a:solidFill>
                <a:latin typeface="SimSun"/>
                <a:cs typeface="SimSun"/>
              </a:rPr>
              <a:t>J</a:t>
            </a:r>
            <a:r>
              <a:rPr sz="794" spc="172" dirty="0" err="1">
                <a:solidFill>
                  <a:srgbClr val="595757"/>
                </a:solidFill>
                <a:latin typeface="SimSun"/>
                <a:cs typeface="SimSun"/>
              </a:rPr>
              <a:t>R</a:t>
            </a:r>
            <a:r>
              <a:rPr sz="794" spc="9" dirty="0" err="1">
                <a:solidFill>
                  <a:srgbClr val="595757"/>
                </a:solidFill>
                <a:latin typeface="SimSun"/>
                <a:cs typeface="SimSun"/>
              </a:rPr>
              <a:t>学</a:t>
            </a:r>
            <a:r>
              <a:rPr sz="794" spc="13" dirty="0" err="1">
                <a:solidFill>
                  <a:srgbClr val="595757"/>
                </a:solidFill>
                <a:latin typeface="SimSun"/>
                <a:cs typeface="SimSun"/>
              </a:rPr>
              <a:t>研</a:t>
            </a:r>
            <a:r>
              <a:rPr sz="794" dirty="0" err="1">
                <a:solidFill>
                  <a:srgbClr val="595757"/>
                </a:solidFill>
                <a:latin typeface="SimSun"/>
                <a:cs typeface="SimSun"/>
              </a:rPr>
              <a:t>都</a:t>
            </a:r>
            <a:r>
              <a:rPr sz="794" spc="9" dirty="0" err="1">
                <a:solidFill>
                  <a:srgbClr val="595757"/>
                </a:solidFill>
                <a:latin typeface="SimSun"/>
                <a:cs typeface="SimSun"/>
              </a:rPr>
              <a:t>市</a:t>
            </a:r>
            <a:r>
              <a:rPr sz="794" spc="-397" dirty="0" err="1">
                <a:solidFill>
                  <a:srgbClr val="595757"/>
                </a:solidFill>
                <a:latin typeface="SimSun"/>
                <a:cs typeface="SimSun"/>
              </a:rPr>
              <a:t>線</a:t>
            </a:r>
            <a:r>
              <a:rPr sz="794" dirty="0">
                <a:solidFill>
                  <a:srgbClr val="595757"/>
                </a:solidFill>
                <a:latin typeface="SimSun"/>
                <a:cs typeface="SimSun"/>
              </a:rPr>
              <a:t>「</a:t>
            </a:r>
            <a:r>
              <a:rPr lang="ja-JP" altLang="en-US" sz="794" spc="18" dirty="0">
                <a:solidFill>
                  <a:srgbClr val="595757"/>
                </a:solidFill>
                <a:latin typeface="SimSun"/>
                <a:cs typeface="SimSun"/>
              </a:rPr>
              <a:t>住道</a:t>
            </a:r>
            <a:r>
              <a:rPr sz="794" spc="-137" dirty="0">
                <a:solidFill>
                  <a:srgbClr val="595757"/>
                </a:solidFill>
                <a:latin typeface="SimSun"/>
                <a:cs typeface="SimSun"/>
              </a:rPr>
              <a:t> </a:t>
            </a:r>
            <a:r>
              <a:rPr sz="794" spc="-397" dirty="0">
                <a:solidFill>
                  <a:srgbClr val="595757"/>
                </a:solidFill>
                <a:latin typeface="SimSun"/>
                <a:cs typeface="SimSun"/>
              </a:rPr>
              <a:t>」</a:t>
            </a:r>
            <a:r>
              <a:rPr sz="794" spc="-31" dirty="0">
                <a:solidFill>
                  <a:srgbClr val="595757"/>
                </a:solidFill>
                <a:latin typeface="SimSun"/>
                <a:cs typeface="SimSun"/>
              </a:rPr>
              <a:t>駅</a:t>
            </a:r>
            <a:r>
              <a:rPr sz="794" spc="-101" dirty="0">
                <a:solidFill>
                  <a:srgbClr val="595757"/>
                </a:solidFill>
                <a:latin typeface="SimSun"/>
                <a:cs typeface="SimSun"/>
              </a:rPr>
              <a:t>よ</a:t>
            </a:r>
            <a:r>
              <a:rPr sz="794" spc="-44" dirty="0">
                <a:solidFill>
                  <a:srgbClr val="595757"/>
                </a:solidFill>
                <a:latin typeface="SimSun"/>
                <a:cs typeface="SimSun"/>
              </a:rPr>
              <a:t>り</a:t>
            </a:r>
            <a:r>
              <a:rPr sz="794" spc="9" dirty="0">
                <a:solidFill>
                  <a:srgbClr val="595757"/>
                </a:solidFill>
                <a:latin typeface="SimSun"/>
                <a:cs typeface="SimSun"/>
              </a:rPr>
              <a:t>徒</a:t>
            </a:r>
            <a:r>
              <a:rPr sz="794" spc="-93" dirty="0">
                <a:solidFill>
                  <a:srgbClr val="595757"/>
                </a:solidFill>
                <a:latin typeface="SimSun"/>
                <a:cs typeface="SimSun"/>
              </a:rPr>
              <a:t>歩</a:t>
            </a:r>
            <a:r>
              <a:rPr lang="en-US" altLang="ja-JP" sz="794" spc="-110" dirty="0">
                <a:solidFill>
                  <a:srgbClr val="595757"/>
                </a:solidFill>
                <a:latin typeface="SimSun"/>
                <a:cs typeface="SimSun"/>
              </a:rPr>
              <a:t>20</a:t>
            </a:r>
            <a:r>
              <a:rPr sz="794" dirty="0">
                <a:solidFill>
                  <a:srgbClr val="595757"/>
                </a:solidFill>
                <a:latin typeface="SimSun"/>
                <a:cs typeface="SimSun"/>
              </a:rPr>
              <a:t>分</a:t>
            </a:r>
            <a:endParaRPr sz="794" dirty="0">
              <a:solidFill>
                <a:prstClr val="black"/>
              </a:solidFill>
              <a:latin typeface="SimSun"/>
              <a:cs typeface="SimSun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3F95E67-03D4-4C4D-916D-18D37B7060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01" y="5911913"/>
            <a:ext cx="2801899" cy="22462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123</Words>
  <Application>Microsoft Office PowerPoint</Application>
  <PresentationFormat>A4 210 x 297 mm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Microsoft YaHei UI</vt:lpstr>
      <vt:lpstr>SimSun</vt:lpstr>
      <vt:lpstr>Calibri</vt:lpstr>
      <vt:lpstr>Trebuchet MS</vt:lpstr>
      <vt:lpstr>Office Theme</vt:lpstr>
      <vt:lpstr>1_Office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OhisamaUser-2020-02</dc:creator>
  <cp:lastModifiedBy>ohisama.ishii@gmail.com</cp:lastModifiedBy>
  <cp:revision>6</cp:revision>
  <cp:lastPrinted>2022-06-29T05:25:55Z</cp:lastPrinted>
  <dcterms:created xsi:type="dcterms:W3CDTF">2021-11-13T00:53:03Z</dcterms:created>
  <dcterms:modified xsi:type="dcterms:W3CDTF">2022-06-29T05:27:58Z</dcterms:modified>
</cp:coreProperties>
</file>